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3" r:id="rId3"/>
    <p:sldId id="257" r:id="rId4"/>
    <p:sldId id="275" r:id="rId5"/>
    <p:sldId id="279" r:id="rId6"/>
    <p:sldId id="280" r:id="rId7"/>
    <p:sldId id="341" r:id="rId8"/>
    <p:sldId id="342" r:id="rId9"/>
    <p:sldId id="340" r:id="rId10"/>
    <p:sldId id="352" r:id="rId11"/>
    <p:sldId id="331" r:id="rId12"/>
    <p:sldId id="336" r:id="rId13"/>
    <p:sldId id="328" r:id="rId14"/>
    <p:sldId id="333" r:id="rId15"/>
    <p:sldId id="264" r:id="rId16"/>
    <p:sldId id="337" r:id="rId17"/>
    <p:sldId id="338" r:id="rId18"/>
    <p:sldId id="339" r:id="rId19"/>
    <p:sldId id="270" r:id="rId20"/>
    <p:sldId id="329" r:id="rId21"/>
    <p:sldId id="327" r:id="rId22"/>
    <p:sldId id="326" r:id="rId23"/>
    <p:sldId id="351" r:id="rId24"/>
    <p:sldId id="330" r:id="rId25"/>
    <p:sldId id="272" r:id="rId26"/>
    <p:sldId id="343" r:id="rId27"/>
    <p:sldId id="344" r:id="rId28"/>
    <p:sldId id="267" r:id="rId29"/>
    <p:sldId id="345" r:id="rId30"/>
    <p:sldId id="315" r:id="rId31"/>
    <p:sldId id="316" r:id="rId32"/>
    <p:sldId id="317" r:id="rId33"/>
    <p:sldId id="319" r:id="rId34"/>
    <p:sldId id="320" r:id="rId35"/>
    <p:sldId id="262" r:id="rId36"/>
    <p:sldId id="292" r:id="rId37"/>
    <p:sldId id="332" r:id="rId38"/>
    <p:sldId id="325" r:id="rId39"/>
    <p:sldId id="346" r:id="rId40"/>
    <p:sldId id="347" r:id="rId4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D5995-5C20-4914-9E8E-00A3CE6A5F0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B82F9-AAE7-4272-B317-5AE41C63B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9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AE8AF-94B7-4BB6-8E43-2F20763304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8CCC03-05E6-484A-B5A7-2BC87219B523}" type="slidenum">
              <a:t>12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F1C6D-CD2F-4911-910E-ACA9F32381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71462-30D2-429A-9C96-3E8469F9E5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AC6F2-1BC7-43A4-A733-6D77D89FC6D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2E6ECE-6FDF-4513-B11E-1B3E9D090FEB}" type="slidenum">
              <a:t>14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89E84-BE23-44F0-83F6-FB6EF5E2C5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99017-8698-4E5A-97B0-65F1144FDA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54D8C-0E43-45CB-BAEC-8F9567CB9A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C21EE8-4A1C-48E1-B816-CB832E8FD901}" type="slidenum">
              <a:t>15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F8689-BC44-4DE1-81CF-EFFB924109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F71F9-B9F2-4248-868E-3570C7712C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B574C-B4EA-4CCA-B886-CC117B62BD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9513C7-2669-46D4-B0E2-BA53831B9F9E}" type="slidenum">
              <a:t>16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8A51F-7BF3-4999-9A0F-46A5E0B90F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57685-B694-4B12-9F73-A4A2FC862A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C92E-FB56-42A9-8A3C-4E642623EE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6BE1DD-2B52-48B2-90B4-6E3C63ACFE63}" type="slidenum">
              <a:t>17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CED66-9BDF-4EC2-90A0-AC799E7DE9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7A6E3-C975-4CED-81BB-53105A0082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1141A-7D92-4623-A96B-0BD15BF747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0B5D2D-0AED-4A2C-886D-20949AD91E78}" type="slidenum">
              <a:t>18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E8A20-271A-4FD9-9779-22E060304D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DBFA0-E36A-4520-B5BD-0AD91804F3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986F9-2A8A-47FB-9A25-345A3CAA6D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9DA63B-0266-45A8-9A42-40B30A564E62}" type="slidenum">
              <a:t>28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BCCAB-3661-4306-8C08-D635DE0AFB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05DC6-DCE0-4435-B663-778A707243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43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castelbranco@gmail.com" TargetMode="External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soas.ac.uk/7984" TargetMode="External"/><Relationship Id="rId2" Type="http://schemas.openxmlformats.org/officeDocument/2006/relationships/hyperlink" Target="https://www.google.co.uk/url?sa=t&amp;rct=j&amp;q=&amp;esrc=s&amp;source=web&amp;cd=5&amp;cad=rja&amp;uact=8&amp;ved=0ahUKEwjq5bGV6pjQAhWBBcAKHSRWA3sQFgg6MAQ&amp;url=http://www.countdownnet.net/Allegati/26%20Locating%20Financialisation%202010.PDF&amp;usg=AFQjCNFUdotFxGv9JVGoJaj7r77CM6_0TA&amp;sig2=u66ib6grGGvQgQU00jXzJ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prints.soas.ac.uk/5685/1/brooks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U-BjlSAHvA" TargetMode="External"/><Relationship Id="rId2" Type="http://schemas.openxmlformats.org/officeDocument/2006/relationships/hyperlink" Target="https://youtu.be/wb6rhHyJJ_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rxismocritico.files.wordpress.com/2011/10/financialised-capitalism-direct-explotation-and-periodic-bubbles.pdf" TargetMode="External"/><Relationship Id="rId4" Type="http://schemas.openxmlformats.org/officeDocument/2006/relationships/hyperlink" Target="https://youtu.be/26o22Y33h9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business/2013/jun/17/g8-tax-avoidance-crackdown-david-cameron" TargetMode="External"/><Relationship Id="rId2" Type="http://schemas.openxmlformats.org/officeDocument/2006/relationships/hyperlink" Target="http://news.sky.com/story/tax-evasion-g8-leaders-vow-tougher-stance-104426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dtm.org/Commission-pour-la-verite-sur-la,2224?lang=en" TargetMode="External"/><Relationship Id="rId5" Type="http://schemas.openxmlformats.org/officeDocument/2006/relationships/hyperlink" Target="http://www.independent.co.uk/voices/comment/g8-leaders-must-do-more-than-talk-a-tough-game-on-multinational-tax-avoidance-8662162.html" TargetMode="External"/><Relationship Id="rId4" Type="http://schemas.openxmlformats.org/officeDocument/2006/relationships/hyperlink" Target="https://www.theguardian.com/politics/reality-check-with-polly-curtis/2011/sep/12/reality-check-banking-bailout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br>
              <a:rPr lang="en-GB" sz="3600" dirty="0">
                <a:latin typeface="Arial Narrow" panose="020B0606020202030204" pitchFamily="34" charset="0"/>
              </a:rPr>
            </a:br>
            <a:br>
              <a:rPr lang="en-GB" sz="3600" dirty="0">
                <a:latin typeface="Arial Narrow" panose="020B0606020202030204" pitchFamily="34" charset="0"/>
              </a:rPr>
            </a:br>
            <a:r>
              <a:rPr lang="en-GB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r>
              <a:rPr lang="en-GB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Globaliza</a:t>
            </a:r>
            <a:r>
              <a:rPr lang="pt-PT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ção</a:t>
            </a: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”: </a:t>
            </a:r>
            <a:b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como conceito e como experiência histórica</a:t>
            </a: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</a:rPr>
              <a:t>Carlos Nuno Castel-Branco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</a:rPr>
              <a:t>Professor Catedrático Convidado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  <a:hlinkClick r:id="rId2"/>
              </a:rPr>
              <a:t>cnbranco@iseg.ulisboa.pt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  <a:hlinkClick r:id="rId3"/>
              </a:rPr>
              <a:t>carlos.castelbranco@gmail.com</a:t>
            </a:r>
            <a:r>
              <a:rPr lang="pt-PT" sz="2000" dirty="0">
                <a:latin typeface="Arial Narrow" panose="020B0606020202030204" pitchFamily="34" charset="0"/>
              </a:rPr>
              <a:t> 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186082"/>
            <a:ext cx="11609294" cy="1317812"/>
          </a:xfrm>
        </p:spPr>
        <p:txBody>
          <a:bodyPr>
            <a:normAutofit lnSpcReduction="10000"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  <a:p>
            <a:r>
              <a:rPr lang="pt-PT" dirty="0">
                <a:latin typeface="Arial Narrow" panose="020B0606020202030204" pitchFamily="34" charset="0"/>
              </a:rPr>
              <a:t>Globalização e Desenvolvimento</a:t>
            </a:r>
          </a:p>
          <a:p>
            <a:r>
              <a:rPr lang="pt-PT" dirty="0">
                <a:latin typeface="Arial Narrow" panose="020B0606020202030204" pitchFamily="34" charset="0"/>
              </a:rPr>
              <a:t>2022-2023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Experiência histórica da expansão do capitalismo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Sustentabilidade e meio ambiente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 e pobreza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Classe, grupo de rendimento e género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1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9533-0FFF-4752-80C5-831DF2A56F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A92C-616C-4197-B488-B4E0C4F517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650B7-9000-4E0A-ACC9-D564A077D6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A1058FA5-41C9-4673-9829-4FD4984EFFED}" type="slidenum">
              <a:rPr/>
              <a:t>12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DE318-2C7F-4167-AFBA-BD0E681B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63480" y="602640"/>
            <a:ext cx="6729840" cy="62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B6A0F-D539-4B03-A096-261622E2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A862-EB9A-47F8-A207-AC97C10A73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14A2D-D900-4B83-A521-DF2CB800E8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32336-195A-4472-B576-9B8AF41F66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F9CB19DE-B21F-4BA7-9E7A-20B09FA67B94}" type="slidenum">
              <a:rPr/>
              <a:t>14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52037-E1D6-4844-9556-39224F68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8320" y="909360"/>
            <a:ext cx="8118360" cy="586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44BE6-2569-4508-95FF-414761CE095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225E-0E4A-4311-A2FC-B123D80E05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11C3-2254-4007-BF99-2CE0E8A823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825A1-E11D-4179-BABA-2608A6EB72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080" y="6356521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BB548D2E-E19E-4A5F-9DD8-4D1E771013FA}" type="slidenum">
              <a:rPr/>
              <a:t>15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13351-1AFB-4A97-AD9B-D5B90F65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2880" y="974160"/>
            <a:ext cx="8480520" cy="60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C5DE-FC44-4998-8ACB-FA01BA87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00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37F7-46B3-4E50-AD21-BB728DDCD7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1755000"/>
            <a:ext cx="8229240" cy="181764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Oxfam</a:t>
            </a:r>
            <a:br>
              <a:rPr lang="en-US" sz="3200"/>
            </a:br>
            <a:r>
              <a:rPr lang="en-US" sz="3200"/>
              <a:t>2019</a:t>
            </a:r>
            <a:br>
              <a:rPr lang="en-US" sz="3200"/>
            </a:br>
            <a:r>
              <a:rPr lang="en-US" sz="3200"/>
              <a:t>World</a:t>
            </a:r>
            <a:br>
              <a:rPr lang="en-US" sz="3200"/>
            </a:br>
            <a:r>
              <a:rPr lang="en-US" sz="3200"/>
              <a:t>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6AC52-6569-4CCD-A750-3A3515342C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10001" y="37440"/>
            <a:ext cx="667511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11BD6-41D3-4983-AEBF-020EEC9630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0DC4-1C24-42E7-B241-AE988DD5B5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C67A7-4EF9-48EB-9642-BDFE954525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4440" y="37440"/>
            <a:ext cx="753480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E0CA-ED89-45EB-96E8-DA177780A8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1440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Wealth of billionaires by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76417-B7F4-433E-9A43-A452796F9C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A5E3D-A591-40BE-B7FF-DD88AC70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89760" y="1604520"/>
            <a:ext cx="8595360" cy="5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4412D-899F-42C6-BB96-45A8541F4B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apresentação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conceito de globalização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Experiência histórica de expansão capitalista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Dados</a:t>
            </a:r>
          </a:p>
        </p:txBody>
      </p:sp>
    </p:spTree>
    <p:extLst>
      <p:ext uri="{BB962C8B-B14F-4D97-AF65-F5344CB8AC3E}">
        <p14:creationId xmlns:p14="http://schemas.microsoft.com/office/powerpoint/2010/main" val="206766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88536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E429C0-E869-4E9A-9F5B-580C11C15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247" y="1130299"/>
            <a:ext cx="11152094" cy="5525993"/>
          </a:xfrm>
        </p:spPr>
      </p:pic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135561-978D-42A3-81D6-1CB1F3A2D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047" y="874059"/>
            <a:ext cx="11361271" cy="5861423"/>
          </a:xfrm>
        </p:spPr>
      </p:pic>
    </p:spTree>
    <p:extLst>
      <p:ext uri="{BB962C8B-B14F-4D97-AF65-F5344CB8AC3E}">
        <p14:creationId xmlns:p14="http://schemas.microsoft.com/office/powerpoint/2010/main" val="102252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75BB86-4F73-4EF1-BDB5-FC8BDD1D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548" y="1130300"/>
            <a:ext cx="10371667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717C-632A-4A0D-911E-62E3633A3A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95599" y="137520"/>
            <a:ext cx="8229240" cy="1142640"/>
          </a:xfr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2200" b="1"/>
              <a:t>Portugal and the European periphery's debt</a:t>
            </a:r>
            <a:br>
              <a:rPr lang="en-US" sz="2200" b="1"/>
            </a:br>
            <a:r>
              <a:rPr lang="en-US" sz="2200" b="1"/>
              <a:t>as compared to the core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E85EE-126C-4E68-ACF7-32370A0E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5960" y="1554479"/>
            <a:ext cx="8669160" cy="504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6C3A4C-D651-4642-A496-F858E454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83B677-FC70-4488-8BA5-198E29D27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495" y="1130300"/>
            <a:ext cx="11618258" cy="5422900"/>
          </a:xfrm>
        </p:spPr>
      </p:pic>
    </p:spTree>
    <p:extLst>
      <p:ext uri="{BB962C8B-B14F-4D97-AF65-F5344CB8AC3E}">
        <p14:creationId xmlns:p14="http://schemas.microsoft.com/office/powerpoint/2010/main" val="196693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“Globalização” como conceito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874059"/>
            <a:ext cx="11703424" cy="56791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ideia de um mundo integrado em que todos beneficiam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Liberdade ao capital e a privatização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Especialização de acordo com vantagens comparativas – mercados livres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Estabilização macroeconómica – condição para a convergência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Mercadorização</a:t>
            </a:r>
            <a:r>
              <a:rPr lang="pt-PT" dirty="0">
                <a:latin typeface="Arial Narrow" panose="020B0606020202030204" pitchFamily="34" charset="0"/>
              </a:rPr>
              <a:t> expansiva da sociedade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r>
              <a:rPr lang="pt-PT" dirty="0">
                <a:latin typeface="Arial Narrow" panose="020B0606020202030204" pitchFamily="34" charset="0"/>
              </a:rPr>
              <a:t> como sustentáculo das dinâmicas de “globalização” – liberalização e desregulação financeira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Processos políticos – democracia liberal e boa/transparente governação, definidas em termos das condições necessárias para a expansão do capital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Papel do Estado: boa/transparente governação</a:t>
            </a:r>
          </a:p>
        </p:txBody>
      </p:sp>
    </p:spTree>
    <p:extLst>
      <p:ext uri="{BB962C8B-B14F-4D97-AF65-F5344CB8AC3E}">
        <p14:creationId xmlns:p14="http://schemas.microsoft.com/office/powerpoint/2010/main" val="1264876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GLOBAL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3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UK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5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560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GRÉCIA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2E8011-726D-4F0C-82B9-46BDFA5F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908424"/>
            <a:ext cx="11826475" cy="57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143436"/>
            <a:ext cx="11655707" cy="8068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Moçambique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A0A563-8999-4C26-9251-636D3E26C9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9878" y="1422523"/>
          <a:ext cx="11655707" cy="4990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536">
                  <a:extLst>
                    <a:ext uri="{9D8B030D-6E8A-4147-A177-3AD203B41FA5}">
                      <a16:colId xmlns:a16="http://schemas.microsoft.com/office/drawing/2014/main" val="3489241469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2447063039"/>
                    </a:ext>
                  </a:extLst>
                </a:gridCol>
                <a:gridCol w="970499">
                  <a:extLst>
                    <a:ext uri="{9D8B030D-6E8A-4147-A177-3AD203B41FA5}">
                      <a16:colId xmlns:a16="http://schemas.microsoft.com/office/drawing/2014/main" val="2319984415"/>
                    </a:ext>
                  </a:extLst>
                </a:gridCol>
                <a:gridCol w="786940">
                  <a:extLst>
                    <a:ext uri="{9D8B030D-6E8A-4147-A177-3AD203B41FA5}">
                      <a16:colId xmlns:a16="http://schemas.microsoft.com/office/drawing/2014/main" val="587288657"/>
                    </a:ext>
                  </a:extLst>
                </a:gridCol>
                <a:gridCol w="1310484">
                  <a:extLst>
                    <a:ext uri="{9D8B030D-6E8A-4147-A177-3AD203B41FA5}">
                      <a16:colId xmlns:a16="http://schemas.microsoft.com/office/drawing/2014/main" val="3152094431"/>
                    </a:ext>
                  </a:extLst>
                </a:gridCol>
                <a:gridCol w="1070975">
                  <a:extLst>
                    <a:ext uri="{9D8B030D-6E8A-4147-A177-3AD203B41FA5}">
                      <a16:colId xmlns:a16="http://schemas.microsoft.com/office/drawing/2014/main" val="1506967372"/>
                    </a:ext>
                  </a:extLst>
                </a:gridCol>
                <a:gridCol w="764088">
                  <a:extLst>
                    <a:ext uri="{9D8B030D-6E8A-4147-A177-3AD203B41FA5}">
                      <a16:colId xmlns:a16="http://schemas.microsoft.com/office/drawing/2014/main" val="798063734"/>
                    </a:ext>
                  </a:extLst>
                </a:gridCol>
                <a:gridCol w="895611">
                  <a:extLst>
                    <a:ext uri="{9D8B030D-6E8A-4147-A177-3AD203B41FA5}">
                      <a16:colId xmlns:a16="http://schemas.microsoft.com/office/drawing/2014/main" val="585630568"/>
                    </a:ext>
                  </a:extLst>
                </a:gridCol>
                <a:gridCol w="1111265">
                  <a:extLst>
                    <a:ext uri="{9D8B030D-6E8A-4147-A177-3AD203B41FA5}">
                      <a16:colId xmlns:a16="http://schemas.microsoft.com/office/drawing/2014/main" val="1433517632"/>
                    </a:ext>
                  </a:extLst>
                </a:gridCol>
                <a:gridCol w="1247361">
                  <a:extLst>
                    <a:ext uri="{9D8B030D-6E8A-4147-A177-3AD203B41FA5}">
                      <a16:colId xmlns:a16="http://schemas.microsoft.com/office/drawing/2014/main" val="2447694843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786079751"/>
                    </a:ext>
                  </a:extLst>
                </a:gridCol>
              </a:tblGrid>
              <a:tr h="12688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stock da dívida pública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PIB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da dívida comercial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 dívida comercial por tipo de despesa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(peso na dívida comercial total)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92141"/>
                  </a:ext>
                </a:extLst>
              </a:tr>
              <a:tr h="12256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Interna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Externa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2006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2015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 err="1">
                          <a:effectLst/>
                          <a:latin typeface="Arial Narrow" panose="020B0606020202030204" pitchFamily="34" charset="0"/>
                        </a:rPr>
                        <a:t>Infra-estruturas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Garantias à dívida privada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Serviço da dívida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128662043"/>
                  </a:ext>
                </a:extLst>
              </a:tr>
              <a:tr h="160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 acumulada no período 2006-2015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900%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223%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264%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1.300%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3589387585"/>
                  </a:ext>
                </a:extLst>
              </a:tr>
              <a:tr h="888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anual de 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74581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28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233603"/>
            <a:ext cx="11655707" cy="849898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Custos Sociais da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Moçambique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56F02-567C-48F6-8C4F-EC6DFF5D94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148" y="859459"/>
          <a:ext cx="11655704" cy="596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171">
                  <a:extLst>
                    <a:ext uri="{9D8B030D-6E8A-4147-A177-3AD203B41FA5}">
                      <a16:colId xmlns:a16="http://schemas.microsoft.com/office/drawing/2014/main" val="3350686941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639187603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15586703"/>
                    </a:ext>
                  </a:extLst>
                </a:gridCol>
                <a:gridCol w="1294336">
                  <a:extLst>
                    <a:ext uri="{9D8B030D-6E8A-4147-A177-3AD203B41FA5}">
                      <a16:colId xmlns:a16="http://schemas.microsoft.com/office/drawing/2014/main" val="1893519409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78822584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831676536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085636632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8708150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275462015"/>
                    </a:ext>
                  </a:extLst>
                </a:gridCol>
              </a:tblGrid>
              <a:tr h="6412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Sector produtivo (a)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Comércio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Consumo particular de bens duráveis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Títulos do Governo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68930"/>
                  </a:ext>
                </a:extLst>
              </a:tr>
              <a:tr h="16487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269402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449326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-7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75558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2012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-19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10100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335792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45031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511007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028465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do período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325402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Acumulado no período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-20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-31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846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783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 principais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Beckert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Sven</a:t>
            </a:r>
            <a:r>
              <a:rPr lang="pt-PT" dirty="0">
                <a:latin typeface="Arial Narrow" panose="020B0606020202030204" pitchFamily="34" charset="0"/>
              </a:rPr>
              <a:t> &amp; Seth </a:t>
            </a:r>
            <a:r>
              <a:rPr lang="pt-PT" dirty="0" err="1">
                <a:latin typeface="Arial Narrow" panose="020B0606020202030204" pitchFamily="34" charset="0"/>
              </a:rPr>
              <a:t>Rockman</a:t>
            </a:r>
            <a:r>
              <a:rPr lang="pt-PT" dirty="0">
                <a:latin typeface="Arial Narrow" panose="020B0606020202030204" pitchFamily="34" charset="0"/>
              </a:rPr>
              <a:t>  (</a:t>
            </a:r>
            <a:r>
              <a:rPr lang="pt-PT" dirty="0" err="1">
                <a:latin typeface="Arial Narrow" panose="020B0606020202030204" pitchFamily="34" charset="0"/>
              </a:rPr>
              <a:t>editors</a:t>
            </a:r>
            <a:r>
              <a:rPr lang="pt-PT" dirty="0">
                <a:latin typeface="Arial Narrow" panose="020B0606020202030204" pitchFamily="34" charset="0"/>
              </a:rPr>
              <a:t>) (2016) </a:t>
            </a:r>
            <a:r>
              <a:rPr lang="pt-PT" dirty="0" err="1">
                <a:latin typeface="Arial Narrow" panose="020B0606020202030204" pitchFamily="34" charset="0"/>
              </a:rPr>
              <a:t>Slavery’s</a:t>
            </a:r>
            <a:r>
              <a:rPr lang="pt-PT" dirty="0">
                <a:latin typeface="Arial Narrow" panose="020B0606020202030204" pitchFamily="34" charset="0"/>
              </a:rPr>
              <a:t>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Dobb</a:t>
            </a:r>
            <a:r>
              <a:rPr lang="pt-PT" dirty="0">
                <a:latin typeface="Arial Narrow" panose="020B0606020202030204" pitchFamily="34" charset="0"/>
              </a:rPr>
              <a:t>, Maurice (1963) A evolução do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Edwards, Chris (1985)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fragmented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World</a:t>
            </a:r>
            <a:r>
              <a:rPr lang="pt-PT" dirty="0">
                <a:latin typeface="Arial Narrow" panose="020B0606020202030204" pitchFamily="34" charset="0"/>
              </a:rPr>
              <a:t>: </a:t>
            </a:r>
            <a:r>
              <a:rPr lang="pt-PT" dirty="0" err="1">
                <a:latin typeface="Arial Narrow" panose="020B0606020202030204" pitchFamily="34" charset="0"/>
              </a:rPr>
              <a:t>competing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perpectives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trade</a:t>
            </a:r>
            <a:r>
              <a:rPr lang="pt-PT" dirty="0">
                <a:latin typeface="Arial Narrow" panose="020B0606020202030204" pitchFamily="34" charset="0"/>
              </a:rPr>
              <a:t>, </a:t>
            </a:r>
            <a:r>
              <a:rPr lang="pt-PT" dirty="0" err="1">
                <a:latin typeface="Arial Narrow" panose="020B0606020202030204" pitchFamily="34" charset="0"/>
              </a:rPr>
              <a:t>money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crisis</a:t>
            </a:r>
            <a:r>
              <a:rPr lang="pt-PT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Fine, Ben &amp; Alfredo </a:t>
            </a:r>
            <a:r>
              <a:rPr lang="pt-PT" dirty="0" err="1">
                <a:latin typeface="Arial Narrow" panose="020B0606020202030204" pitchFamily="34" charset="0"/>
              </a:rPr>
              <a:t>Saad</a:t>
            </a:r>
            <a:r>
              <a:rPr lang="pt-PT" dirty="0">
                <a:latin typeface="Arial Narrow" panose="020B0606020202030204" pitchFamily="34" charset="0"/>
              </a:rPr>
              <a:t>-Filho (2016) </a:t>
            </a:r>
            <a:r>
              <a:rPr lang="pt-PT" dirty="0" err="1">
                <a:latin typeface="Arial Narrow" panose="020B0606020202030204" pitchFamily="34" charset="0"/>
              </a:rPr>
              <a:t>Marx’s</a:t>
            </a:r>
            <a:r>
              <a:rPr lang="pt-PT" dirty="0">
                <a:latin typeface="Arial Narrow" panose="020B0606020202030204" pitchFamily="34" charset="0"/>
              </a:rPr>
              <a:t> capital (sexta edição)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Harvey, David (2015) </a:t>
            </a:r>
            <a:r>
              <a:rPr lang="pt-PT" dirty="0" err="1">
                <a:latin typeface="Arial Narrow" panose="020B0606020202030204" pitchFamily="34" charset="0"/>
              </a:rPr>
              <a:t>Seventeen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contradictions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the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end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of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capitalism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Mandel</a:t>
            </a:r>
            <a:r>
              <a:rPr lang="pt-PT" dirty="0">
                <a:latin typeface="Arial Narrow" panose="020B0606020202030204" pitchFamily="34" charset="0"/>
              </a:rPr>
              <a:t>, Ernest (1972) Late </a:t>
            </a:r>
            <a:r>
              <a:rPr lang="pt-PT" dirty="0" err="1">
                <a:latin typeface="Arial Narrow" panose="020B0606020202030204" pitchFamily="34" charset="0"/>
              </a:rPr>
              <a:t>capitalism</a:t>
            </a:r>
            <a:r>
              <a:rPr lang="pt-PT" dirty="0"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Marx, Karl </a:t>
            </a:r>
            <a:r>
              <a:rPr lang="en-GB" dirty="0">
                <a:latin typeface="Arial Narrow" panose="020B0606020202030204" pitchFamily="34" charset="0"/>
              </a:rPr>
              <a:t>[(1887)-(1983)] Capital. Volume I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Rodney</a:t>
            </a:r>
            <a:r>
              <a:rPr lang="pt-PT" dirty="0">
                <a:latin typeface="Arial Narrow" panose="020B0606020202030204" pitchFamily="34" charset="0"/>
              </a:rPr>
              <a:t>, Walter (1974) </a:t>
            </a:r>
            <a:r>
              <a:rPr lang="pt-PT" dirty="0" err="1">
                <a:latin typeface="Arial Narrow" panose="020B0606020202030204" pitchFamily="34" charset="0"/>
              </a:rPr>
              <a:t>How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Europe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underdeveloped</a:t>
            </a:r>
            <a:r>
              <a:rPr lang="pt-PT" dirty="0">
                <a:latin typeface="Arial Narrow" panose="020B0606020202030204" pitchFamily="34" charset="0"/>
              </a:rPr>
              <a:t> Africa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Williams, Eric (1944) </a:t>
            </a:r>
            <a:r>
              <a:rPr lang="pt-PT" dirty="0" err="1">
                <a:latin typeface="Arial Narrow" panose="020B0606020202030204" pitchFamily="34" charset="0"/>
              </a:rPr>
              <a:t>British</a:t>
            </a:r>
            <a:r>
              <a:rPr lang="pt-PT" dirty="0">
                <a:latin typeface="Arial Narrow" panose="020B0606020202030204" pitchFamily="34" charset="0"/>
              </a:rPr>
              <a:t> capitalismo </a:t>
            </a:r>
            <a:r>
              <a:rPr lang="pt-PT" dirty="0" err="1">
                <a:latin typeface="Arial Narrow" panose="020B0606020202030204" pitchFamily="34" charset="0"/>
              </a:rPr>
              <a:t>and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British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slavery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4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400" dirty="0">
                <a:latin typeface="Arial Narrow" panose="020B0606020202030204" pitchFamily="34" charset="0"/>
              </a:rPr>
              <a:t>Castel-Branco, Carlos (2017) </a:t>
            </a:r>
            <a:r>
              <a:rPr lang="pt-BR" sz="1400" i="1" dirty="0">
                <a:latin typeface="Arial Narrow" panose="020B0606020202030204" pitchFamily="34" charset="0"/>
              </a:rPr>
              <a:t>A lógica histórica do modelo de acumulação de capital em Moçambique</a:t>
            </a:r>
            <a:r>
              <a:rPr lang="pt-BR" sz="1400" dirty="0">
                <a:latin typeface="Arial Narrow" panose="020B0606020202030204" pitchFamily="34" charset="0"/>
              </a:rPr>
              <a:t>. Em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Brito, Luís, Carlos Castel-Branco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(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(2017). Desafios para Moçambique 2017. IESE: Maputo.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Castel-Branco, C. 2014. Growth, capital accumulation and economic porosity in Mozambique: social losses, private gains. Review of African Political Economy, 41:sup1, S26-S48, DOI: 10.1080/03056244.2014.976363</a:t>
            </a:r>
            <a:endParaRPr lang="pt-PT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Cólas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Alejandro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-Filho, Alfredo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Deborah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Johnston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Pluto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London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Duménil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Levy. 2012.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Fine, 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Cheltenham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</a:rPr>
              <a:t>Fine, Ben (2013) Financialization from a Marxist perspective. International Journal of Political Economy 42(4) pp 47-66.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2012.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retrospect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financialization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stupid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C.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Kyung-Sup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Fine &amp; L.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(eds.),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Neoliberal Era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Londres: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MacMillan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Ben. 2010. Locating financialization. Historical Materialism 18 (2010) 97–116. </a:t>
            </a:r>
            <a:r>
              <a:rPr lang="en-GB" sz="1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oogle.co.uk/url?sa=t&amp;rct=j&amp;q=&amp;esrc=s&amp;source=web&amp;cd=5&amp;cad=rja&amp;uact=8&amp;ved=0ahUKEwjq5bGV6pjQAhWBBcAKHSRWA3sQFgg6MAQ&amp;url=http%3A%2F%2Fwww.countdownnet.net%2FAllegati%2F26%2520Locating%2520Financialisation%25202010.PDF&amp;usg=AFQjCNFUdotFxGv9JVGoJaj7r77CM6_0TA&amp;sig2=u66ib6grGGvQgQU00jXzJA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2009a.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Comunicação na Conferência «Social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Global Crisis: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Implications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Countries», 12-13 de Novembro de 2009. Genebra:  UNRISD. Disponível em: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https://eprints.soas.ac.uk/7984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2009b.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crisis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Marx.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64, 40-47.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Fine, B. 2007.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Financialisation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poverty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Comunicação apresentada na Conferência «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Poverty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Capital», 2-4 de Julho de 2007.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Manchester. Disponível em: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https://eprints.soas.ac.uk/5685/1/brooks.pdf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Fine, Ben &amp; Alfredo </a:t>
            </a:r>
            <a:r>
              <a:rPr lang="pt-PT" sz="1400" dirty="0" err="1">
                <a:latin typeface="Arial Narrow" panose="020B0606020202030204" pitchFamily="34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</a:rPr>
              <a:t>-Filho (2016) </a:t>
            </a:r>
            <a:r>
              <a:rPr lang="pt-PT" sz="1400" dirty="0" err="1">
                <a:latin typeface="Arial Narrow" panose="020B0606020202030204" pitchFamily="34" charset="0"/>
              </a:rPr>
              <a:t>Marx’s</a:t>
            </a:r>
            <a:r>
              <a:rPr lang="pt-PT" sz="1400" dirty="0">
                <a:latin typeface="Arial Narrow" panose="020B0606020202030204" pitchFamily="34" charset="0"/>
              </a:rPr>
              <a:t> Capital (</a:t>
            </a:r>
            <a:r>
              <a:rPr lang="pt-PT" sz="1400" dirty="0" err="1">
                <a:latin typeface="Arial Narrow" panose="020B0606020202030204" pitchFamily="34" charset="0"/>
              </a:rPr>
              <a:t>sixth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edition</a:t>
            </a:r>
            <a:r>
              <a:rPr lang="pt-PT" sz="1400" dirty="0">
                <a:latin typeface="Arial Narrow" panose="020B0606020202030204" pitchFamily="34" charset="0"/>
              </a:rPr>
              <a:t>). Pluto </a:t>
            </a:r>
            <a:r>
              <a:rPr lang="pt-PT" sz="1400" dirty="0" err="1">
                <a:latin typeface="Arial Narrow" panose="020B0606020202030204" pitchFamily="34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</a:rPr>
              <a:t>: London (capítulos 7, 12, 14, 15)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Goldin</a:t>
            </a:r>
            <a:r>
              <a:rPr lang="pt-PT" sz="1400" dirty="0">
                <a:latin typeface="Arial Narrow" panose="020B0606020202030204" pitchFamily="34" charset="0"/>
              </a:rPr>
              <a:t>, Ian (2006)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</a:p>
        </p:txBody>
      </p:sp>
    </p:spTree>
    <p:extLst>
      <p:ext uri="{BB962C8B-B14F-4D97-AF65-F5344CB8AC3E}">
        <p14:creationId xmlns:p14="http://schemas.microsoft.com/office/powerpoint/2010/main" val="3978781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Goldin</a:t>
            </a:r>
            <a:r>
              <a:rPr lang="pt-PT" sz="1400" dirty="0">
                <a:latin typeface="Arial Narrow" panose="020B0606020202030204" pitchFamily="34" charset="0"/>
              </a:rPr>
              <a:t>, Ian (2006)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policy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Harvey, David (2016) </a:t>
            </a:r>
            <a:r>
              <a:rPr lang="en-GB" sz="1400" dirty="0">
                <a:latin typeface="Arial Narrow" panose="020B0606020202030204" pitchFamily="34" charset="0"/>
              </a:rPr>
              <a:t>On post-neoliberalism, Trump, infrastructure, sharing economy, smart city </a:t>
            </a:r>
            <a:r>
              <a:rPr lang="en-GB" sz="1400" dirty="0">
                <a:latin typeface="Arial Narrow" panose="020B0606020202030204" pitchFamily="34" charset="0"/>
                <a:hlinkClick r:id="rId2"/>
              </a:rPr>
              <a:t>https://youtu.be/wb6rhHyJJ_4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(2012) "Globalization and the Return of Species Being“ </a:t>
            </a:r>
            <a:r>
              <a:rPr lang="en-GB" sz="1400" dirty="0">
                <a:latin typeface="Arial Narrow" panose="020B0606020202030204" pitchFamily="34" charset="0"/>
                <a:hlinkClick r:id="rId3"/>
              </a:rPr>
              <a:t>https://youtu.be/RU-BjlSAHvA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H</a:t>
            </a:r>
            <a:r>
              <a:rPr lang="en-GB" sz="1400" dirty="0" err="1">
                <a:latin typeface="Arial Narrow" panose="020B0606020202030204" pitchFamily="34" charset="0"/>
              </a:rPr>
              <a:t>arvey</a:t>
            </a:r>
            <a:r>
              <a:rPr lang="en-GB" sz="1400" dirty="0">
                <a:latin typeface="Arial Narrow" panose="020B0606020202030204" pitchFamily="34" charset="0"/>
              </a:rPr>
              <a:t>, David (2010) “The Crises of Capitalism” </a:t>
            </a:r>
            <a:r>
              <a:rPr lang="en-GB" sz="1400" dirty="0">
                <a:latin typeface="Arial Narrow" panose="020B0606020202030204" pitchFamily="34" charset="0"/>
                <a:hlinkClick r:id="rId4"/>
              </a:rPr>
              <a:t>https://youtu.be/26o22Y33h9s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Harvey, D. 2007.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Oxford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New York.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Jolly, Richard (2006) Global </a:t>
            </a:r>
            <a:r>
              <a:rPr lang="pt-PT" sz="1400" dirty="0" err="1">
                <a:latin typeface="Arial Narrow" panose="020B0606020202030204" pitchFamily="34" charset="0"/>
              </a:rPr>
              <a:t>inequalities</a:t>
            </a:r>
            <a:r>
              <a:rPr lang="pt-PT" sz="1400" dirty="0">
                <a:latin typeface="Arial Narrow" panose="020B0606020202030204" pitchFamily="34" charset="0"/>
              </a:rPr>
              <a:t>. In </a:t>
            </a:r>
            <a:r>
              <a:rPr lang="pt-PT" sz="1400" dirty="0" err="1">
                <a:latin typeface="Arial Narrow" panose="020B0606020202030204" pitchFamily="34" charset="0"/>
              </a:rPr>
              <a:t>Clark</a:t>
            </a:r>
            <a:r>
              <a:rPr lang="pt-PT" sz="1400" dirty="0">
                <a:latin typeface="Arial Narrow" panose="020B0606020202030204" pitchFamily="34" charset="0"/>
              </a:rPr>
              <a:t>, David (editor) </a:t>
            </a:r>
            <a:r>
              <a:rPr lang="pt-PT" sz="1400" dirty="0" err="1">
                <a:latin typeface="Arial Narrow" panose="020B0606020202030204" pitchFamily="34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studies</a:t>
            </a:r>
            <a:r>
              <a:rPr lang="pt-PT" sz="1400" dirty="0">
                <a:latin typeface="Arial Narrow" panose="020B0606020202030204" pitchFamily="34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</a:rPr>
              <a:t>Cheltenham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Kiely, </a:t>
            </a:r>
            <a:r>
              <a:rPr lang="pt-PT" sz="1400" dirty="0" err="1">
                <a:latin typeface="Arial Narrow" panose="020B0606020202030204" pitchFamily="34" charset="0"/>
              </a:rPr>
              <a:t>Ray</a:t>
            </a:r>
            <a:r>
              <a:rPr lang="pt-PT" sz="1400" dirty="0">
                <a:latin typeface="Arial Narrow" panose="020B0606020202030204" pitchFamily="34" charset="0"/>
              </a:rPr>
              <a:t> (2012) </a:t>
            </a:r>
            <a:r>
              <a:rPr lang="pt-PT" sz="1400" dirty="0" err="1">
                <a:latin typeface="Arial Narrow" panose="020B0606020202030204" pitchFamily="34" charset="0"/>
              </a:rPr>
              <a:t>Globalization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imperialismo.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Lapavitsas, C. 2008. Financialized Capitalism: direct exploitation and periodic bubbles. Department of Economics, School of Oriental and African Studies, University of London.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https://marxismocritico.files.wordpress.com/2011/10/financialised-capitalism-direct-explotation-and-periodic-bubbles.pdf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consultado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14 de </a:t>
            </a:r>
            <a:r>
              <a:rPr lang="en-GB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2017).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Louçã, F. &amp;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2018. </a:t>
            </a: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Shadow Networks: Financial Disorder and the System that Caused Crisis. Oxford University Press: Oxford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Marois, T. 2012. Finance, finance capital and financialization. 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Fine, B.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-Filho.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Elgar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Marxist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Edward Elgar: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Cheltenham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</a:rPr>
              <a:t>Newman, Susan (2012) Global </a:t>
            </a:r>
            <a:r>
              <a:rPr lang="pt-PT" sz="1400" dirty="0" err="1">
                <a:latin typeface="Arial Narrow" panose="020B0606020202030204" pitchFamily="34" charset="0"/>
              </a:rPr>
              <a:t>commodity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global </a:t>
            </a:r>
            <a:r>
              <a:rPr lang="pt-PT" sz="1400" dirty="0" err="1">
                <a:latin typeface="Arial Narrow" panose="020B0606020202030204" pitchFamily="34" charset="0"/>
              </a:rPr>
              <a:t>value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chains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Fine, Ben &amp; Alfredo Saad-Filho (editors) The Elgar companion to Marxist Economics. Edward Elgar: London.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Saad-Filho, A. &amp; (eds.). 2005.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Neoliberalism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Pluto </a:t>
            </a:r>
            <a:r>
              <a:rPr lang="pt-PT" sz="1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pt-P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London</a:t>
            </a:r>
            <a:endParaRPr lang="en-GB" sz="1400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PT" sz="1400" dirty="0" err="1">
                <a:latin typeface="Arial Narrow" panose="020B0606020202030204" pitchFamily="34" charset="0"/>
              </a:rPr>
              <a:t>Sklair</a:t>
            </a:r>
            <a:r>
              <a:rPr lang="pt-PT" sz="1400" dirty="0">
                <a:latin typeface="Arial Narrow" panose="020B0606020202030204" pitchFamily="34" charset="0"/>
              </a:rPr>
              <a:t>, Leslie (2006) </a:t>
            </a:r>
            <a:r>
              <a:rPr lang="pt-PT" sz="1400" dirty="0" err="1">
                <a:latin typeface="Arial Narrow" panose="020B0606020202030204" pitchFamily="34" charset="0"/>
              </a:rPr>
              <a:t>Globalisation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and</a:t>
            </a:r>
            <a:r>
              <a:rPr lang="pt-PT" sz="1400" dirty="0">
                <a:latin typeface="Arial Narrow" panose="020B0606020202030204" pitchFamily="34" charset="0"/>
              </a:rPr>
              <a:t> </a:t>
            </a:r>
            <a:r>
              <a:rPr lang="pt-PT" sz="1400" dirty="0" err="1">
                <a:latin typeface="Arial Narrow" panose="020B0606020202030204" pitchFamily="34" charset="0"/>
              </a:rPr>
              <a:t>development</a:t>
            </a:r>
            <a:r>
              <a:rPr lang="pt-PT" sz="1400" dirty="0">
                <a:latin typeface="Arial Narrow" panose="020B0606020202030204" pitchFamily="34" charset="0"/>
              </a:rPr>
              <a:t>. </a:t>
            </a:r>
            <a:r>
              <a:rPr lang="en-GB" sz="1400" dirty="0">
                <a:latin typeface="Arial Narrow" panose="020B0606020202030204" pitchFamily="34" charset="0"/>
              </a:rPr>
              <a:t>In Clark, David (editor) The Elgar companion to development studies. Edward Elgar: Cheltenham</a:t>
            </a:r>
            <a:endParaRPr lang="pt-PT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9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Outras referências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evasion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G8 leaders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vow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tougher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stance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http://news.sky.com/story/tax-evasion-g8-leaders-vow-tougher-stance-10442604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(consultado a 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 G8: Cameron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Osborne to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evasion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crackdown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https://www.theguardian.com/business/2013/jun/17/g8-tax-avoidance-crackdown-david-cameron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2017.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banking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bailout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UK. Disponível em: 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https://www.theguardian.com/politics/reality-check-with-polly-curtis/2011/sep/12/reality-check-banking-bailout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2013.. G8 leaders must do more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tough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game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multinational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avoidance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http://www.independent.co.uk/voices/comment/g8-leaders-must-do-more-than-talk-a-tough-game-on-multinational-tax-avoidance-8662162.html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Greek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2015-2016. </a:t>
            </a:r>
            <a:r>
              <a:rPr lang="pt-PT" sz="24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Disponível em: 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http://www.cadtm.org/Commission-pour-la-verite-sur-la,2224?lang=en</a:t>
            </a:r>
            <a:r>
              <a:rPr lang="pt-PT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(consultado a 14 de Maio de 2017).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PT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32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Experiência histórica da expansão do capitalismo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Direcções</a:t>
            </a:r>
            <a:r>
              <a:rPr lang="pt-PT" dirty="0">
                <a:latin typeface="Arial Narrow" panose="020B0606020202030204" pitchFamily="34" charset="0"/>
              </a:rPr>
              <a:t> da expansão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Mercantilismo: Mercados – venda/troca; controlo de portos entrepostos comerciais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Acumulação capitalista mais acelerada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Força de trabalho – escravatura e migração (dois fenómenos bem diferentes mas igualmente importantes para acumulação de capital)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Matérias-primas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Redes – logística, serviços, transporte, rotas, negócios (finanças, comércio, força de trabalho, matérias-primas, etc.)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Multinacionais e as cadeias internacionais de produto e valor: novas formas de submissão das economias ao poder global do capital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Poder e controlo sobre meios de acumulação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Rhodes – a “necessidade” de “expansão imperialista” – lidar com as crises de acumulação e com a  instabilidade social e política associada ao desemprego e salários abaixo do nível de reprodução da </a:t>
            </a:r>
            <a:r>
              <a:rPr lang="pt-PT" dirty="0" err="1">
                <a:latin typeface="Arial Narrow" panose="020B0606020202030204" pitchFamily="34" charset="0"/>
              </a:rPr>
              <a:t>froça</a:t>
            </a:r>
            <a:r>
              <a:rPr lang="pt-PT" dirty="0">
                <a:latin typeface="Arial Narrow" panose="020B0606020202030204" pitchFamily="34" charset="0"/>
              </a:rPr>
              <a:t> de trabalho. Colonialismo como formalização da expansão, ocupação, domínio e controlo</a:t>
            </a:r>
          </a:p>
        </p:txBody>
      </p:sp>
    </p:spTree>
    <p:extLst>
      <p:ext uri="{BB962C8B-B14F-4D97-AF65-F5344CB8AC3E}">
        <p14:creationId xmlns:p14="http://schemas.microsoft.com/office/powerpoint/2010/main" val="2017389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2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Experiência histórica da expansão do capitalismo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“Globalização” como processo complexo e muito variado – existem vários processos em operação em diferentes níveis. Processo não é “suave” – tem muita fricção e conflito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Capitalismo desigual – o que significa?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 e ciclos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Desigualdades históricas e sociais, locais e globais, que se prolongam espacialmente – diferentes modelos de capitalismo, resistência à penetração do capitalismo, </a:t>
            </a:r>
            <a:r>
              <a:rPr lang="pt-PT" dirty="0" err="1">
                <a:latin typeface="Arial Narrow" panose="020B0606020202030204" pitchFamily="34" charset="0"/>
              </a:rPr>
              <a:t>acção</a:t>
            </a:r>
            <a:r>
              <a:rPr lang="pt-PT" dirty="0">
                <a:latin typeface="Arial Narrow" panose="020B0606020202030204" pitchFamily="34" charset="0"/>
              </a:rPr>
              <a:t> mais agressiva do capitalismo em certas regiões (por exemplo, por causa do acesso a recursos estratégicos, como os energéticos)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Divisão internacional do trabalho e </a:t>
            </a:r>
            <a:r>
              <a:rPr lang="pt-PT" dirty="0" err="1">
                <a:latin typeface="Arial Narrow" panose="020B0606020202030204" pitchFamily="34" charset="0"/>
              </a:rPr>
              <a:t>extracção</a:t>
            </a:r>
            <a:r>
              <a:rPr lang="pt-PT" dirty="0">
                <a:latin typeface="Arial Narrow" panose="020B0606020202030204" pitchFamily="34" charset="0"/>
              </a:rPr>
              <a:t>, partilha e utilização internacional dos lucros – estágios e papeis diferentes no processo internacional de acumulação de capital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Desigualdades locais e regionais, não apenas globais</a:t>
            </a:r>
          </a:p>
        </p:txBody>
      </p:sp>
    </p:spTree>
    <p:extLst>
      <p:ext uri="{BB962C8B-B14F-4D97-AF65-F5344CB8AC3E}">
        <p14:creationId xmlns:p14="http://schemas.microsoft.com/office/powerpoint/2010/main" val="129575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Experiência histórica da expansão do capitalismo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pode a desigualdade do capitalismo ser explicada?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Hecksher</a:t>
            </a:r>
            <a:r>
              <a:rPr lang="pt-PT" dirty="0">
                <a:latin typeface="Arial Narrow" panose="020B0606020202030204" pitchFamily="34" charset="0"/>
              </a:rPr>
              <a:t>/</a:t>
            </a:r>
            <a:r>
              <a:rPr lang="pt-PT" dirty="0" err="1">
                <a:latin typeface="Arial Narrow" panose="020B0606020202030204" pitchFamily="34" charset="0"/>
              </a:rPr>
              <a:t>Ohlin</a:t>
            </a:r>
            <a:r>
              <a:rPr lang="pt-PT" dirty="0">
                <a:latin typeface="Arial Narrow" panose="020B0606020202030204" pitchFamily="34" charset="0"/>
              </a:rPr>
              <a:t>/Samuelson e as teorias tradicionais de comércio – especialização conduz a convergência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Keynes e a reciclagem internacional das “desigualdades” – promoção da procura agregada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Prebisch</a:t>
            </a:r>
            <a:r>
              <a:rPr lang="pt-PT" dirty="0">
                <a:latin typeface="Arial Narrow" panose="020B0606020202030204" pitchFamily="34" charset="0"/>
              </a:rPr>
              <a:t>/Singer – estrutura da produção/comércio e os termos de troca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Emmanuel “trocas desiguais” – diferenças nos níveis salariais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Teorias de dependência – economias condicionadas em capitalismo virado para o mercado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Marx/Lenin/Mandel e a desigualdade do capitalismo – entender dinâmicas de classe e de acumulação e a divisão internacional do trabalho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Se o processo de “globalização” é antigo (portanto, já teve tempo de demonstrar o que “produz” nas condições de acumulação de capital), e não “suave”, existe “globalização”? Como podemos caracterizar este processo melhor?</a:t>
            </a:r>
          </a:p>
        </p:txBody>
      </p:sp>
    </p:spTree>
    <p:extLst>
      <p:ext uri="{BB962C8B-B14F-4D97-AF65-F5344CB8AC3E}">
        <p14:creationId xmlns:p14="http://schemas.microsoft.com/office/powerpoint/2010/main" val="50151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Outros temas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Comércio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que proporciona? O que condiciona? O que impede? Problematização?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Investimento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IDE e mercados globais de capitais – o que procuram? Como estruturam economias?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Reciclagem inversa – dos lucros financeiros em vez de da dívida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Migrações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As causas das migrações: causas negativas (guerras, fome/crises económicas/ambientais, perseguição política); causas positivas (liberdade de escolha, direito humano)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Liberdade de circulação do capital versus liberdade de circulação de pessoas. As respostas nacionalistas – contra a circulação de capitais e de pessoas. A exploração do racismo e outras formas de segregação (religiosas, por exemplo)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Migrações, os espectros políticos e a questão do internacionalismo e da solidariedade</a:t>
            </a:r>
          </a:p>
        </p:txBody>
      </p:sp>
    </p:spTree>
    <p:extLst>
      <p:ext uri="{BB962C8B-B14F-4D97-AF65-F5344CB8AC3E}">
        <p14:creationId xmlns:p14="http://schemas.microsoft.com/office/powerpoint/2010/main" val="277562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Outros temas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905608"/>
            <a:ext cx="11793071" cy="57148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Direitos humanos: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“direitos” são equacionados e parte endógena de processos políticos, económicos e sociais em contextos históricos específicos de cada sociedade. Por que é que e como é que um “direito” se adquire e perde?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Quais direitos?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Liberdades políticas individuais?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Mas, e os direitos económicos e sociais, incluindo o Estado social, o emprego, e as migrações?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 extensão das liberdades sociais e da soberania das pessoas sobre si próprias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Novos desafios para os direitos humanos associados com o ambiente, com a </a:t>
            </a:r>
            <a:r>
              <a:rPr lang="pt-PT" dirty="0" err="1">
                <a:latin typeface="Arial Narrow" panose="020B0606020202030204" pitchFamily="34" charset="0"/>
              </a:rPr>
              <a:t>interacção</a:t>
            </a:r>
            <a:r>
              <a:rPr lang="pt-PT" dirty="0">
                <a:latin typeface="Arial Narrow" panose="020B0606020202030204" pitchFamily="34" charset="0"/>
              </a:rPr>
              <a:t> da Humanidade com o meio ambiente, e com a capacidade de interferência humana no processo evolutivo através da ciência.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3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Experiência histórica da expansão do capitalismo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4E0F-C711-4B94-8981-79E18D3A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7" y="1004048"/>
            <a:ext cx="11793071" cy="561638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Endividamento com mecanismo de acumulação, redistribuição e exercício do poder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Dívida não é um problema em si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Conversão de poupança em investimento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Conversão de rendimento do futuro em consumo do presente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Redistribuição do rendimento – entre grupos sociais, do privado para o público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Incentivos na economia – por exemplo, especulação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Socialização da dívida privada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Austeridade – agrava a crise e redistribui rendimento a favor das classes proprietárias de meios de produção e </a:t>
            </a:r>
            <a:r>
              <a:rPr lang="pt-PT" dirty="0" err="1">
                <a:latin typeface="Arial Narrow" panose="020B0606020202030204" pitchFamily="34" charset="0"/>
              </a:rPr>
              <a:t>activos</a:t>
            </a:r>
            <a:r>
              <a:rPr lang="pt-PT" dirty="0">
                <a:latin typeface="Arial Narrow" panose="020B0606020202030204" pitchFamily="34" charset="0"/>
              </a:rPr>
              <a:t> financeiros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6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6717</TotalTime>
  <Words>2482</Words>
  <Application>Microsoft Office PowerPoint</Application>
  <PresentationFormat>Widescreen</PresentationFormat>
  <Paragraphs>275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Office Theme</vt:lpstr>
      <vt:lpstr>  ”Globalização”:  como conceito e como experiência histórica  Carlos Nuno Castel-Branco Professor Catedrático Convidado cnbranco@iseg.ulisboa.pt carlos.castelbranco@gmail.com </vt:lpstr>
      <vt:lpstr>Estrutura da apresentação</vt:lpstr>
      <vt:lpstr>“Globalização” como conceito</vt:lpstr>
      <vt:lpstr>Experiência histórica da expansão do capitalismo</vt:lpstr>
      <vt:lpstr>Experiência histórica da expansão do capitalismo</vt:lpstr>
      <vt:lpstr>Experiência histórica da expansão do capitalismo</vt:lpstr>
      <vt:lpstr>Outros temas</vt:lpstr>
      <vt:lpstr>Outros temas</vt:lpstr>
      <vt:lpstr>Experiência histórica da expansão do capitalismo</vt:lpstr>
      <vt:lpstr>Experiência histórica da expansão do capitalismo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Oxfam 2019 World Report</vt:lpstr>
      <vt:lpstr>PowerPoint Presentation</vt:lpstr>
      <vt:lpstr>Wealth of billionaires by region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Portugal and the European periphery's debt as compared to the core countries</vt:lpstr>
      <vt:lpstr>PowerPoint Presentation</vt:lpstr>
      <vt:lpstr>Custos Sociais da Financeirização – GLOBAL </vt:lpstr>
      <vt:lpstr>Custos Sociais da Financeirização – UK </vt:lpstr>
      <vt:lpstr>Custos Sociais da Financeirização – GRÉCIA</vt:lpstr>
      <vt:lpstr>Custos Sociais da Financeirização – Moçambique </vt:lpstr>
      <vt:lpstr>Custos Sociais da Financeirização – Moçambique </vt:lpstr>
      <vt:lpstr>Referências principais</vt:lpstr>
      <vt:lpstr>Outras referências</vt:lpstr>
      <vt:lpstr>Outras referências</vt:lpstr>
      <vt:lpstr>Outras referências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Globalização e Expansão do Capitalismo I: Génesis do Capitalismo Industrial e Internacionalização do Capital  Carlos Nuno Castel-Branco cnbranco@iseg.ulisboa.pt </dc:title>
  <dc:creator>Carlos Castel-Branco</dc:creator>
  <cp:lastModifiedBy>Carlos Castel-Branco</cp:lastModifiedBy>
  <cp:revision>44</cp:revision>
  <cp:lastPrinted>2019-04-03T04:51:06Z</cp:lastPrinted>
  <dcterms:created xsi:type="dcterms:W3CDTF">2019-03-27T07:04:28Z</dcterms:created>
  <dcterms:modified xsi:type="dcterms:W3CDTF">2023-03-08T17:37:40Z</dcterms:modified>
</cp:coreProperties>
</file>